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147479123" r:id="rId2"/>
    <p:sldId id="2147479124" r:id="rId3"/>
    <p:sldId id="2147479099" r:id="rId4"/>
    <p:sldId id="2147479126" r:id="rId5"/>
    <p:sldId id="2147479093" r:id="rId6"/>
    <p:sldId id="2147479140" r:id="rId7"/>
    <p:sldId id="2147479103" r:id="rId8"/>
    <p:sldId id="2147479100" r:id="rId9"/>
    <p:sldId id="2059" r:id="rId10"/>
    <p:sldId id="2147479128" r:id="rId11"/>
    <p:sldId id="2147479127" r:id="rId12"/>
    <p:sldId id="2147480799" r:id="rId13"/>
    <p:sldId id="2147480800" r:id="rId14"/>
    <p:sldId id="2147479141" r:id="rId15"/>
    <p:sldId id="2147479129" r:id="rId16"/>
    <p:sldId id="2147480802" r:id="rId17"/>
    <p:sldId id="2147479136" r:id="rId18"/>
    <p:sldId id="2147479132" r:id="rId19"/>
    <p:sldId id="2147479134" r:id="rId20"/>
    <p:sldId id="2147479131" r:id="rId21"/>
    <p:sldId id="2147479138" r:id="rId22"/>
    <p:sldId id="2147479130" r:id="rId23"/>
    <p:sldId id="2147479137" r:id="rId24"/>
    <p:sldId id="2147480797" r:id="rId25"/>
    <p:sldId id="2147480801" r:id="rId26"/>
    <p:sldId id="2147480798" r:id="rId27"/>
    <p:sldId id="2147479125" r:id="rId28"/>
    <p:sldId id="21474791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40"/>
            <p14:sldId id="2147479103"/>
            <p14:sldId id="2147479100"/>
            <p14:sldId id="2059"/>
            <p14:sldId id="2147479128"/>
            <p14:sldId id="2147479127"/>
            <p14:sldId id="2147480799"/>
            <p14:sldId id="2147480800"/>
            <p14:sldId id="2147479141"/>
            <p14:sldId id="2147479129"/>
            <p14:sldId id="2147480802"/>
            <p14:sldId id="2147479136"/>
            <p14:sldId id="2147479132"/>
            <p14:sldId id="2147479134"/>
            <p14:sldId id="2147479131"/>
            <p14:sldId id="2147479138"/>
            <p14:sldId id="2147479130"/>
            <p14:sldId id="2147479137"/>
          </p14:sldIdLst>
        </p14:section>
        <p14:section name="Unused" id="{E16C01A7-121C-48D9-990C-54BFA3A0DE58}">
          <p14:sldIdLst>
            <p14:sldId id="2147480797"/>
            <p14:sldId id="2147480801"/>
            <p14:sldId id="2147480798"/>
            <p14:sldId id="2147479125"/>
            <p14:sldId id="21474791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07" autoAdjust="0"/>
  </p:normalViewPr>
  <p:slideViewPr>
    <p:cSldViewPr snapToGrid="0">
      <p:cViewPr varScale="1">
        <p:scale>
          <a:sx n="88" d="100"/>
          <a:sy n="88" d="100"/>
        </p:scale>
        <p:origin x="820" y="64"/>
      </p:cViewPr>
      <p:guideLst/>
    </p:cSldViewPr>
  </p:slideViewPr>
  <p:notesTextViewPr>
    <p:cViewPr>
      <p:scale>
        <a:sx n="1" d="1"/>
        <a:sy n="1" d="1"/>
      </p:scale>
      <p:origin x="0" y="0"/>
    </p:cViewPr>
  </p:notesTextViewPr>
  <p:notesViewPr>
    <p:cSldViewPr snapToGrid="0">
      <p:cViewPr varScale="1">
        <p:scale>
          <a:sx n="93" d="100"/>
          <a:sy n="93" d="100"/>
        </p:scale>
        <p:origin x="298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22/11/2023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powerbi.microsoft.com/en-us/pricing/#pricing-details" TargetMode="External"/><Relationship Id="rId4" Type="http://schemas.openxmlformats.org/officeDocument/2006/relationships/hyperlink" Target="https://learn.microsoft.com/en-us/power-bi/enterprise/service-premium-smooth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learn.microsoft.com/en-us/fabric/real-time-analytics/overview" TargetMode="External"/><Relationship Id="rId4" Type="http://schemas.openxmlformats.org/officeDocument/2006/relationships/hyperlink" Target="https://learn.microsoft.com/en-us/fabric/data-engineering/spark-comput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r>
              <a:rPr lang="en-IE" dirty="0"/>
              <a:t>F64 SKU is similar to PowerBI Premium capacity. </a:t>
            </a:r>
          </a:p>
          <a:p>
            <a:endParaRPr lang="en-IE" dirty="0"/>
          </a:p>
          <a:p>
            <a:r>
              <a:rPr lang="en-IE" dirty="0"/>
              <a:t>Reservations – reserves Fabric capacity for 12 months period. </a:t>
            </a:r>
          </a:p>
          <a:p>
            <a:endParaRPr lang="en-IE" dirty="0"/>
          </a:p>
          <a:p>
            <a:r>
              <a:rPr lang="en-IE" b="1" dirty="0"/>
              <a:t>Pricing</a:t>
            </a:r>
          </a:p>
          <a:p>
            <a:r>
              <a:rPr lang="en-IE" dirty="0"/>
              <a:t>https://azure.microsoft.com/en-us/pricing/details/microsoft-fabric/</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Save costs with Microsoft Fabric Capacity reservations</a:t>
            </a:r>
          </a:p>
          <a:p>
            <a:r>
              <a:rPr lang="en-IE" dirty="0"/>
              <a:t>https://learn.microsoft.com/en-us/azure/cost-management-billing/reservations/fabric-capacity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PowerBI premium </a:t>
            </a:r>
          </a:p>
          <a:p>
            <a:endParaRPr lang="en-IE" dirty="0"/>
          </a:p>
          <a:p>
            <a:endParaRPr lang="en-IE" dirty="0"/>
          </a:p>
          <a:p>
            <a:r>
              <a:rPr lang="en-IE" b="1" dirty="0"/>
              <a:t>Direct Lake </a:t>
            </a:r>
          </a:p>
          <a:p>
            <a:r>
              <a:rPr lang="en-IE" dirty="0"/>
              <a:t>https://learn.microsoft.com/en-us/power-bi/enterprise/directlake-overview</a:t>
            </a:r>
          </a:p>
          <a:p>
            <a:endParaRPr lang="en-IE" dirty="0"/>
          </a:p>
          <a:p>
            <a:pPr rtl="0">
              <a:buFont typeface="Arial" panose="020B0604020202020204" pitchFamily="34" charset="0"/>
              <a:buChar char="•"/>
            </a:pPr>
            <a:r>
              <a:rPr lang="en-IE" dirty="0">
                <a:effectLst/>
              </a:rPr>
              <a:t>Unlimited number of Reader Report users</a:t>
            </a:r>
          </a:p>
          <a:p>
            <a:pPr rtl="0">
              <a:buFont typeface="Arial" panose="020B0604020202020204" pitchFamily="34" charset="0"/>
              <a:buChar char="•"/>
            </a:pPr>
            <a:r>
              <a:rPr lang="en-IE" dirty="0">
                <a:effectLst/>
              </a:rPr>
              <a:t>Spark Compute time for ETL included </a:t>
            </a:r>
          </a:p>
          <a:p>
            <a:pPr rtl="0">
              <a:buFont typeface="Arial" panose="020B0604020202020204" pitchFamily="34" charset="0"/>
              <a:buChar char="•"/>
            </a:pPr>
            <a:r>
              <a:rPr lang="en-IE" dirty="0">
                <a:effectLst/>
                <a:hlinkClick r:id="rId3" tooltip="https://learn.microsoft.com/en-us/power-bi/enterprise/directlake-overview"/>
              </a:rPr>
              <a:t>Direct Lake</a:t>
            </a:r>
            <a:r>
              <a:rPr lang="en-IE" dirty="0">
                <a:effectLst/>
              </a:rPr>
              <a:t>  - allows reports from large datasets</a:t>
            </a:r>
          </a:p>
          <a:p>
            <a:pPr rtl="0">
              <a:buFont typeface="Arial" panose="020B0604020202020204" pitchFamily="34" charset="0"/>
              <a:buChar char="•"/>
            </a:pPr>
            <a:r>
              <a:rPr lang="en-IE" dirty="0">
                <a:effectLst/>
                <a:hlinkClick r:id="rId4" tooltip="https://learn.microsoft.com/en-us/power-bi/enterprise/service-premium-smoothing"/>
              </a:rPr>
              <a:t>Smoothing</a:t>
            </a:r>
            <a:r>
              <a:rPr lang="en-IE" dirty="0">
                <a:effectLst/>
              </a:rPr>
              <a:t>  -      flattens Compute usage over time to allow for usage spikes</a:t>
            </a:r>
          </a:p>
          <a:p>
            <a:pPr rtl="0">
              <a:buFont typeface="Arial" panose="020B0604020202020204" pitchFamily="34" charset="0"/>
              <a:buChar char="•"/>
            </a:pPr>
            <a:r>
              <a:rPr lang="en-IE" dirty="0">
                <a:effectLst/>
                <a:hlinkClick r:id="rId5" tooltip="https://powerbi.microsoft.com/en-us/pricing/#pricing-details"/>
              </a:rPr>
              <a:t>Maximum Storage</a:t>
            </a:r>
            <a:r>
              <a:rPr lang="en-IE" dirty="0">
                <a:effectLst/>
              </a:rPr>
              <a:t> - 100Tb</a:t>
            </a:r>
          </a:p>
          <a:p>
            <a:pPr rtl="0">
              <a:buFont typeface="Arial" panose="020B0604020202020204" pitchFamily="34" charset="0"/>
              <a:buChar char="•"/>
            </a:pPr>
            <a:r>
              <a:rPr lang="en-IE" dirty="0">
                <a:effectLst/>
              </a:rPr>
              <a:t>Maximum Model Size - 400Gb</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What is Power BI Premium?</a:t>
            </a:r>
          </a:p>
          <a:p>
            <a:r>
              <a:rPr lang="en-IE" dirty="0"/>
              <a:t>https://learn.microsoft.com/en-us/power-bi/enterprise/service-premium-what-is</a:t>
            </a:r>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20818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22</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23</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Azure Data Factory provides a standalone experience for creating Pipelines.</a:t>
            </a:r>
          </a:p>
          <a:p>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24</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https://powerbi.microsoft.com/en-au/pricing/</a:t>
            </a:r>
          </a:p>
          <a:p>
            <a:endParaRPr lang="en-IE" dirty="0"/>
          </a:p>
          <a:p>
            <a:r>
              <a:rPr lang="en-IE" b="1" dirty="0"/>
              <a:t>Data Activator</a:t>
            </a:r>
          </a:p>
          <a:p>
            <a:r>
              <a:rPr lang="en-GB" b="0" i="0" dirty="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dirty="0" err="1">
                <a:solidFill>
                  <a:srgbClr val="161616"/>
                </a:solidFill>
                <a:effectLst/>
                <a:latin typeface="Segoe UI" panose="020B0502040204020203" pitchFamily="34" charset="0"/>
              </a:rPr>
              <a:t>Eventstreams</a:t>
            </a:r>
            <a:r>
              <a:rPr lang="en-GB" b="0" i="0" dirty="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For Synapse, Data Activator can be realised with stream processing tech Kafka, Event Hubs, etc</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25</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Microsoft Fabric is an all-in-one analytics solution for enterprises that covers everything: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movement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science,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Real-Time Analytics,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and business intelligence. </a:t>
            </a:r>
          </a:p>
          <a:p>
            <a:pPr marL="0" indent="0" algn="l">
              <a:buFont typeface="Arial" panose="020B0604020202020204" pitchFamily="34" charset="0"/>
              <a:buNone/>
            </a:pPr>
            <a:r>
              <a:rPr lang="en-GB" b="0" i="0" dirty="0">
                <a:solidFill>
                  <a:srgbClr val="161616"/>
                </a:solidFill>
                <a:effectLst/>
                <a:latin typeface="Segoe UI" panose="020B0502040204020203" pitchFamily="34" charset="0"/>
              </a:rPr>
              <a:t>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Analyist</a:t>
            </a:r>
            <a:r>
              <a:rPr lang="en-GB" dirty="0"/>
              <a:t>). Each Role or Persona is presented with a set of tasks and work windows typically associated with them. For example Data Engineer will be mostly interested in Pipelines, Notebooks and perhaps SQL Endpoint, whereas Citizen Data analysts will be interested in Semantic Data Models (formerly known as </a:t>
            </a:r>
            <a:r>
              <a:rPr lang="en-GB" dirty="0" err="1"/>
              <a:t>DataSets</a:t>
            </a:r>
            <a:r>
              <a:rPr lang="en-GB" dirty="0"/>
              <a:t>) available in the organisation and reports that can be built on top of them. </a:t>
            </a:r>
          </a:p>
          <a:p>
            <a:endParaRPr lang="en-GB" dirty="0"/>
          </a:p>
          <a:p>
            <a:r>
              <a:rPr lang="en-GB" dirty="0"/>
              <a:t>The aim is to simplify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11/22/2023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IE" sz="1100" dirty="0">
                <a:effectLst/>
                <a:latin typeface="Calibri" panose="020F0502020204030204" pitchFamily="34" charset="0"/>
              </a:rPr>
              <a:t>Altogether</a:t>
            </a:r>
          </a:p>
          <a:p>
            <a:pPr rtl="0" fontAlgn="ctr">
              <a:spcBef>
                <a:spcPts val="0"/>
              </a:spcBef>
              <a:spcAft>
                <a:spcPts val="0"/>
              </a:spcAft>
              <a:buFont typeface="Arial" panose="020B0604020202020204" pitchFamily="34" charset="0"/>
              <a:buChar char="•"/>
            </a:pPr>
            <a:endParaRPr lang="en-I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A significant upgrade to analytics engine: all around improved, faster and more scalable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Complete Analytics Platform combining: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Fabric SQL Engine - for standard workloads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3"/>
              </a:rPr>
              <a:t>Direct Lake</a:t>
            </a:r>
            <a:r>
              <a:rPr lang="en-IE" sz="1100" dirty="0">
                <a:effectLst/>
                <a:latin typeface="Calibri" panose="020F0502020204030204" pitchFamily="34" charset="0"/>
              </a:rPr>
              <a:t> - direct access to Lakehouse</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4"/>
              </a:rPr>
              <a:t>Fabric Spark</a:t>
            </a:r>
            <a:r>
              <a:rPr lang="en-IE" sz="1100" dirty="0">
                <a:effectLst/>
                <a:latin typeface="Calibri" panose="020F0502020204030204" pitchFamily="34" charset="0"/>
              </a:rPr>
              <a:t> - run Spark workloads directly in Fabric</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5"/>
              </a:rPr>
              <a:t>Real-Time Analytics</a:t>
            </a:r>
            <a:r>
              <a:rPr lang="en-IE" sz="1100" dirty="0">
                <a:effectLst/>
                <a:latin typeface="Calibri" panose="020F0502020204030204" pitchFamily="34" charset="0"/>
              </a:rPr>
              <a:t> - streaming and time series data analysis</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Simplified Lakehouse architecture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Unified Open Source data format allows for using the data as is without copying</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New Data Access options: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Shortcuts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Database mirroring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Seamless access to Dataverse and M365 </a:t>
            </a:r>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9</a:t>
            </a:fld>
            <a:endParaRPr lang="en-IE"/>
          </a:p>
        </p:txBody>
      </p:sp>
    </p:spTree>
    <p:extLst>
      <p:ext uri="{BB962C8B-B14F-4D97-AF65-F5344CB8AC3E}">
        <p14:creationId xmlns:p14="http://schemas.microsoft.com/office/powerpoint/2010/main" val="370998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11/22/2023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svg"/><Relationship Id="rId18" Type="http://schemas.openxmlformats.org/officeDocument/2006/relationships/image" Target="../media/image36.jpeg"/><Relationship Id="rId3" Type="http://schemas.openxmlformats.org/officeDocument/2006/relationships/image" Target="../media/image21.png"/><Relationship Id="rId21" Type="http://schemas.openxmlformats.org/officeDocument/2006/relationships/image" Target="../media/image39.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10.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hyperlink" Target="https://powerbi.microsoft.com/en-us/pricing/#pricing-detail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FabricLicens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aka.ms/FabricRoadmap"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5.svg"/><Relationship Id="rId3" Type="http://schemas.openxmlformats.org/officeDocument/2006/relationships/image" Target="../media/image51.png"/><Relationship Id="rId21" Type="http://schemas.openxmlformats.org/officeDocument/2006/relationships/image" Target="../media/image66.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27.png"/><Relationship Id="rId2" Type="http://schemas.openxmlformats.org/officeDocument/2006/relationships/notesSlide" Target="../notesSlides/notesSlide24.xml"/><Relationship Id="rId16" Type="http://schemas.openxmlformats.org/officeDocument/2006/relationships/image" Target="../media/image64.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19" Type="http://schemas.openxmlformats.org/officeDocument/2006/relationships/image" Target="../media/image40.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2.svg"/><Relationship Id="rId22" Type="http://schemas.openxmlformats.org/officeDocument/2006/relationships/image" Target="../media/image67.sv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a:t>
            </a: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volume</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1.5 Million rows (538M filtered)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dirty="0">
                <a:solidFill>
                  <a:schemeClr val="bg1"/>
                </a:solidFill>
              </a:rPr>
              <a:t>22/11/2023,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40818"/>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571966"/>
            <a:ext cx="3534228" cy="1077218"/>
          </a:xfrm>
          <a:prstGeom prst="rect">
            <a:avLst/>
          </a:prstGeom>
          <a:noFill/>
        </p:spPr>
        <p:txBody>
          <a:bodyPr wrap="square" lIns="0" tIns="0" rIns="0" bIns="0" rtlCol="0">
            <a:spAutoFit/>
          </a:bodyPr>
          <a:lstStyle/>
          <a:p>
            <a:pPr algn="l"/>
            <a:endParaRPr lang="en-IE" sz="1400" dirty="0">
              <a:solidFill>
                <a:schemeClr val="bg1"/>
              </a:solidFill>
            </a:endParaRPr>
          </a:p>
          <a:p>
            <a:pPr algn="l"/>
            <a:r>
              <a:rPr lang="en-IE" sz="1400" dirty="0">
                <a:solidFill>
                  <a:schemeClr val="bg1"/>
                </a:solidFill>
                <a:hlinkClick r:id="rId4"/>
              </a:rPr>
              <a:t>Pricing</a:t>
            </a:r>
            <a:endParaRPr lang="en-IE" sz="1400" dirty="0">
              <a:solidFill>
                <a:schemeClr val="bg1"/>
              </a:solidFill>
            </a:endParaRPr>
          </a:p>
          <a:p>
            <a:pPr algn="l"/>
            <a:endParaRPr lang="en-IE" sz="1400" dirty="0">
              <a:solidFill>
                <a:schemeClr val="bg1"/>
              </a:solidFill>
            </a:endParaRPr>
          </a:p>
          <a:p>
            <a:r>
              <a:rPr lang="en-IE" sz="1400" dirty="0">
                <a:solidFill>
                  <a:schemeClr val="bg1"/>
                </a:solidFill>
                <a:hlinkClick r:id="rId5"/>
              </a:rPr>
              <a:t>Fabric Capacity Reservations</a:t>
            </a:r>
            <a:endParaRPr lang="en-IE" sz="1400" dirty="0">
              <a:solidFill>
                <a:schemeClr val="bg1"/>
              </a:solidFill>
            </a:endParaRPr>
          </a:p>
          <a:p>
            <a:pPr algn="l"/>
            <a:endParaRPr lang="en-IE" sz="1400" dirty="0" err="1">
              <a:solidFill>
                <a:schemeClr val="bg1"/>
              </a:solidFill>
            </a:endParaRPr>
          </a:p>
        </p:txBody>
      </p:sp>
      <p:pic>
        <p:nvPicPr>
          <p:cNvPr id="3" name="Picture 2">
            <a:extLst>
              <a:ext uri="{FF2B5EF4-FFF2-40B4-BE49-F238E27FC236}">
                <a16:creationId xmlns:a16="http://schemas.microsoft.com/office/drawing/2014/main" id="{7DCB4C72-0906-6212-24F1-9E79802248BF}"/>
              </a:ext>
            </a:extLst>
          </p:cNvPr>
          <p:cNvPicPr>
            <a:picLocks noChangeAspect="1"/>
          </p:cNvPicPr>
          <p:nvPr/>
        </p:nvPicPr>
        <p:blipFill>
          <a:blip r:embed="rId6"/>
          <a:stretch>
            <a:fillRect/>
          </a:stretch>
        </p:blipFill>
        <p:spPr>
          <a:xfrm>
            <a:off x="371225" y="4424461"/>
            <a:ext cx="2710059" cy="1061014"/>
          </a:xfrm>
          <a:prstGeom prst="rect">
            <a:avLst/>
          </a:prstGeom>
        </p:spPr>
      </p:pic>
    </p:spTree>
    <p:extLst>
      <p:ext uri="{BB962C8B-B14F-4D97-AF65-F5344CB8AC3E}">
        <p14:creationId xmlns:p14="http://schemas.microsoft.com/office/powerpoint/2010/main" val="2854661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7C5D149-53D1-0EE9-C331-3F3EC499956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F64 Capacity</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C0D5028-5CA6-9B7A-7D3D-1005C5FA4698}"/>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Premium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 reports in Premium Capacity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Included in MACC</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3"/>
              </a:rPr>
              <a:t>Fast Reporting over very large datasets</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Query Data Lake Directly</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Report Model Sizing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4"/>
              </a:rPr>
              <a:t>100Tb Maximum Storage </a:t>
            </a:r>
            <a:r>
              <a:rPr lang="en-US" kern="0" dirty="0">
                <a:solidFill>
                  <a:srgbClr val="000000"/>
                </a:solidFill>
              </a:rPr>
              <a:t>(all models)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400Gb Max Model Size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A1DD48C9-2B64-7179-F4D2-8E0D10B3E070}"/>
              </a:ext>
            </a:extLst>
          </p:cNvPr>
          <p:cNvCxnSpPr>
            <a:cxnSpLocks/>
          </p:cNvCxnSpPr>
          <p:nvPr/>
        </p:nvCxnSpPr>
        <p:spPr>
          <a:xfrm>
            <a:off x="276541" y="3491214"/>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858A70A4-7E00-DE73-ACD0-58ABE0F11966}"/>
              </a:ext>
            </a:extLst>
          </p:cNvPr>
          <p:cNvCxnSpPr>
            <a:cxnSpLocks/>
          </p:cNvCxnSpPr>
          <p:nvPr/>
        </p:nvCxnSpPr>
        <p:spPr>
          <a:xfrm>
            <a:off x="276541" y="4793871"/>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9" name="Picture 8">
            <a:extLst>
              <a:ext uri="{FF2B5EF4-FFF2-40B4-BE49-F238E27FC236}">
                <a16:creationId xmlns:a16="http://schemas.microsoft.com/office/drawing/2014/main" id="{3222D70E-FDB7-47C9-5400-291E4051152B}"/>
              </a:ext>
            </a:extLst>
          </p:cNvPr>
          <p:cNvPicPr>
            <a:picLocks noChangeAspect="1"/>
          </p:cNvPicPr>
          <p:nvPr/>
        </p:nvPicPr>
        <p:blipFill>
          <a:blip r:embed="rId5"/>
          <a:stretch>
            <a:fillRect/>
          </a:stretch>
        </p:blipFill>
        <p:spPr>
          <a:xfrm>
            <a:off x="4729606" y="1529729"/>
            <a:ext cx="6948937" cy="4852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00496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
        <p:nvSpPr>
          <p:cNvPr id="2" name="Title 6">
            <a:extLst>
              <a:ext uri="{FF2B5EF4-FFF2-40B4-BE49-F238E27FC236}">
                <a16:creationId xmlns:a16="http://schemas.microsoft.com/office/drawing/2014/main" id="{568A8B45-C9C9-B127-DAAE-14E226E46A1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Copilot in PowerBI Video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hlinkClick r:id="rId3"/>
              </a:rPr>
              <a:t>https://Aka.ms/FabricLicensing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4"/>
              </a:rPr>
              <a:t>aka.ms/</a:t>
            </a:r>
            <a:r>
              <a:rPr lang="en-IE" sz="2000" dirty="0" err="1">
                <a:solidFill>
                  <a:srgbClr val="000000"/>
                </a:solidFill>
                <a:hlinkClick r:id="rId4"/>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dirty="0"/>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SaaS</a:t>
            </a:r>
          </a:p>
          <a:p>
            <a:pPr marL="342900" indent="-342900" algn="l">
              <a:buFont typeface="Arial" panose="020B0604020202020204" pitchFamily="34" charset="0"/>
              <a:buChar char="•"/>
            </a:pPr>
            <a:r>
              <a:rPr lang="en-IE" sz="2000" dirty="0">
                <a:solidFill>
                  <a:srgbClr val="000000"/>
                </a:solidFill>
              </a:rPr>
              <a:t>PowerBI included in price</a:t>
            </a:r>
          </a:p>
          <a:p>
            <a:pPr marL="342900" indent="-342900" algn="l">
              <a:buFont typeface="Arial" panose="020B0604020202020204" pitchFamily="34" charset="0"/>
              <a:buChar char="•"/>
            </a:pPr>
            <a:r>
              <a:rPr lang="en-IE" sz="2000" dirty="0">
                <a:solidFill>
                  <a:srgbClr val="000000"/>
                </a:solidFill>
              </a:rPr>
              <a:t>Consolidated feature set</a:t>
            </a:r>
          </a:p>
          <a:p>
            <a:pPr marL="342900" indent="-342900">
              <a:buFont typeface="Arial" panose="020B0604020202020204" pitchFamily="34" charset="0"/>
              <a:buChar char="•"/>
            </a:pPr>
            <a:r>
              <a:rPr lang="en-IE" sz="2000" dirty="0">
                <a:solidFill>
                  <a:srgbClr val="000000"/>
                </a:solidFill>
              </a:rPr>
              <a:t>Scalable compute</a:t>
            </a:r>
          </a:p>
          <a:p>
            <a:pPr marL="342900" indent="-342900" algn="l">
              <a:buFont typeface="Arial" panose="020B0604020202020204" pitchFamily="34" charset="0"/>
              <a:buChar char="•"/>
            </a:pPr>
            <a:r>
              <a:rPr lang="en-IE" sz="2000" dirty="0">
                <a:solidFill>
                  <a:srgbClr val="000000"/>
                </a:solidFill>
              </a:rPr>
              <a:t>Combined Compute: Spark, Analytics and PBI</a:t>
            </a:r>
          </a:p>
          <a:p>
            <a:pPr marL="342900" indent="-342900">
              <a:buFont typeface="Arial" panose="020B0604020202020204" pitchFamily="34" charset="0"/>
              <a:buChar char="•"/>
            </a:pPr>
            <a:r>
              <a:rPr lang="en-IE" sz="2000" dirty="0">
                <a:solidFill>
                  <a:srgbClr val="000000"/>
                </a:solidFill>
              </a:rPr>
              <a:t>Includes </a:t>
            </a:r>
            <a:r>
              <a:rPr lang="en-IE" sz="2000" dirty="0">
                <a:solidFill>
                  <a:srgbClr val="000000"/>
                </a:solidFill>
                <a:hlinkClick r:id="rId3"/>
              </a:rPr>
              <a:t>Data Activator</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Includes Synapse capabilities (*)</a:t>
            </a:r>
          </a:p>
          <a:p>
            <a:pPr marL="342900" indent="-342900" algn="l">
              <a:buFont typeface="Arial" panose="020B0604020202020204" pitchFamily="34" charset="0"/>
              <a:buChar char="•"/>
            </a:pPr>
            <a:r>
              <a:rPr lang="en-IE" sz="2000" dirty="0">
                <a:solidFill>
                  <a:srgbClr val="000000"/>
                </a:solidFill>
              </a:rPr>
              <a:t>Integrated Persona experience</a:t>
            </a:r>
          </a:p>
          <a:p>
            <a:pPr marL="342900" indent="-342900" algn="l">
              <a:buFont typeface="Arial" panose="020B0604020202020204" pitchFamily="34" charset="0"/>
              <a:buChar char="•"/>
            </a:pPr>
            <a:r>
              <a:rPr lang="en-IE" sz="2000" dirty="0">
                <a:solidFill>
                  <a:srgbClr val="000000"/>
                </a:solidFill>
              </a:rPr>
              <a:t>Native </a:t>
            </a:r>
            <a:r>
              <a:rPr lang="en-IE" sz="2000" dirty="0" err="1">
                <a:solidFill>
                  <a:srgbClr val="000000"/>
                </a:solidFill>
              </a:rPr>
              <a:t>MLFlow</a:t>
            </a:r>
            <a:r>
              <a:rPr lang="en-IE" sz="2000" dirty="0">
                <a:solidFill>
                  <a:srgbClr val="000000"/>
                </a:solidFill>
              </a:rPr>
              <a:t> endpoint</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 Active Development</a:t>
            </a:r>
          </a:p>
          <a:p>
            <a:pPr marL="342900" indent="-342900" algn="l">
              <a:buFont typeface="Arial" panose="020B0604020202020204" pitchFamily="34" charset="0"/>
              <a:buChar char="•"/>
            </a:pPr>
            <a:r>
              <a:rPr lang="en-IE" sz="2000" dirty="0">
                <a:solidFill>
                  <a:srgbClr val="000000"/>
                </a:solidFill>
              </a:rPr>
              <a:t>No Synapse Link</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5232202"/>
          </a:xfrm>
          <a:prstGeom prst="rect">
            <a:avLst/>
          </a:prstGeom>
          <a:noFill/>
        </p:spPr>
        <p:txBody>
          <a:bodyPr wrap="square" lIns="0" tIns="0" rIns="0" bIns="0" rtlCol="0">
            <a:spAutoFit/>
          </a:bodyPr>
          <a:lstStyle/>
          <a:p>
            <a:pPr algn="l"/>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Synapse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More flexible deployment</a:t>
            </a:r>
          </a:p>
          <a:p>
            <a:pPr marL="342900" indent="-342900" algn="l">
              <a:buFont typeface="Arial" panose="020B0604020202020204" pitchFamily="34" charset="0"/>
              <a:buChar char="•"/>
            </a:pPr>
            <a:r>
              <a:rPr lang="en-IE" sz="2000" dirty="0">
                <a:solidFill>
                  <a:srgbClr val="000000"/>
                </a:solidFill>
              </a:rPr>
              <a:t>Serverless pools vs Dedicated Pools</a:t>
            </a:r>
            <a:endParaRPr lang="ru-RU" sz="2000" dirty="0">
              <a:solidFill>
                <a:srgbClr val="000000"/>
              </a:solidFill>
            </a:endParaRPr>
          </a:p>
          <a:p>
            <a:pPr marL="342900" indent="-342900" algn="l">
              <a:buFont typeface="Arial" panose="020B0604020202020204" pitchFamily="34" charset="0"/>
              <a:buChar char="•"/>
            </a:pPr>
            <a:r>
              <a:rPr lang="en-IE" sz="2000">
                <a:solidFill>
                  <a:srgbClr val="000000"/>
                </a:solidFill>
              </a:rPr>
              <a:t>Separately provisioned </a:t>
            </a:r>
            <a:r>
              <a:rPr lang="en-IE" sz="2000" dirty="0">
                <a:solidFill>
                  <a:srgbClr val="000000"/>
                </a:solidFill>
              </a:rPr>
              <a:t>Compute for Spark, DWH</a:t>
            </a:r>
          </a:p>
          <a:p>
            <a:pPr marL="342900" indent="-342900">
              <a:buFont typeface="Arial" panose="020B0604020202020204" pitchFamily="34" charset="0"/>
              <a:buChar char="•"/>
            </a:pPr>
            <a:r>
              <a:rPr lang="en-IE" sz="2000" dirty="0">
                <a:solidFill>
                  <a:srgbClr val="000000"/>
                </a:solidFill>
              </a:rPr>
              <a:t>Mature </a:t>
            </a:r>
          </a:p>
          <a:p>
            <a:pPr marL="342900" indent="-342900">
              <a:buFont typeface="Arial" panose="020B0604020202020204" pitchFamily="34" charset="0"/>
              <a:buChar char="•"/>
            </a:pPr>
            <a:r>
              <a:rPr lang="en-IE" sz="2000" dirty="0">
                <a:solidFill>
                  <a:srgbClr val="000000"/>
                </a:solidFill>
              </a:rPr>
              <a:t>Synapse Link for (</a:t>
            </a:r>
            <a:r>
              <a:rPr lang="en-IE" sz="2000" dirty="0">
                <a:solidFill>
                  <a:srgbClr val="000000"/>
                </a:solidFill>
                <a:hlinkClick r:id="rId4"/>
              </a:rPr>
              <a:t>SQL</a:t>
            </a:r>
            <a:r>
              <a:rPr lang="en-IE" sz="2000" dirty="0">
                <a:solidFill>
                  <a:srgbClr val="000000"/>
                </a:solidFill>
              </a:rPr>
              <a:t>, </a:t>
            </a:r>
            <a:r>
              <a:rPr lang="en-IE" sz="2000" dirty="0" err="1">
                <a:solidFill>
                  <a:srgbClr val="000000"/>
                </a:solidFill>
              </a:rPr>
              <a:t>CosmosDb</a:t>
            </a:r>
            <a:r>
              <a:rPr lang="en-IE" sz="2000" dirty="0">
                <a:solidFill>
                  <a:srgbClr val="000000"/>
                </a:solidFill>
              </a:rPr>
              <a:t>, etc)</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Azure Synapse Studio </a:t>
            </a:r>
          </a:p>
          <a:p>
            <a:pPr marL="342900" indent="-342900" algn="l">
              <a:buFont typeface="Arial" panose="020B0604020202020204" pitchFamily="34" charset="0"/>
              <a:buChar char="•"/>
            </a:pPr>
            <a:r>
              <a:rPr lang="en-IE" sz="2000" dirty="0">
                <a:solidFill>
                  <a:srgbClr val="000000"/>
                </a:solidFill>
              </a:rPr>
              <a:t>Azure portal for infra management</a:t>
            </a:r>
          </a:p>
          <a:p>
            <a:pPr marL="342900" indent="-342900" algn="l">
              <a:buFont typeface="Arial" panose="020B0604020202020204" pitchFamily="34" charset="0"/>
              <a:buChar char="•"/>
            </a:pPr>
            <a:r>
              <a:rPr lang="en-IE" sz="2000" dirty="0">
                <a:solidFill>
                  <a:srgbClr val="000000"/>
                </a:solidFill>
              </a:rPr>
              <a:t>PaaS</a:t>
            </a:r>
          </a:p>
          <a:p>
            <a:pPr marL="342900" indent="-342900" algn="l">
              <a:buFont typeface="Arial" panose="020B0604020202020204" pitchFamily="34" charset="0"/>
              <a:buChar char="•"/>
            </a:pPr>
            <a:r>
              <a:rPr lang="en-IE" sz="2000" dirty="0">
                <a:solidFill>
                  <a:srgbClr val="000000"/>
                </a:solidFill>
              </a:rPr>
              <a:t>Prev Gen</a:t>
            </a: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1148</TotalTime>
  <Words>2844</Words>
  <Application>Microsoft Office PowerPoint</Application>
  <PresentationFormat>Widescreen</PresentationFormat>
  <Paragraphs>491</Paragraphs>
  <Slides>28</Slides>
  <Notes>26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Yu Gothic UI</vt:lpstr>
      <vt:lpstr>Arial</vt:lpstr>
      <vt:lpstr>Calibri</vt:lpstr>
      <vt:lpstr>Courier New</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425</cp:revision>
  <dcterms:created xsi:type="dcterms:W3CDTF">2023-11-07T12:45:42Z</dcterms:created>
  <dcterms:modified xsi:type="dcterms:W3CDTF">2023-11-22T14:34:16Z</dcterms:modified>
</cp:coreProperties>
</file>